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Proxima Nova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regular.fntdata"/><Relationship Id="rId11" Type="http://schemas.openxmlformats.org/officeDocument/2006/relationships/slide" Target="slides/slide6.xml"/><Relationship Id="rId22" Type="http://schemas.openxmlformats.org/officeDocument/2006/relationships/font" Target="fonts/ProximaNova-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70862f30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70862f30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70862f301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70862f30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70862f301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70862f301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70862f301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70862f301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70862f301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70862f301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533547f95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533547f95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533547f95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533547f95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70862f30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70862f30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533547f95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533547f95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70862f301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70862f30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70862f301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70862f30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70862f30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70862f30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70862f30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70862f30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Stochastic Calculus for Finance: Random Walk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Sonali Singh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Mentored by Luhao Zhang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263575"/>
            <a:ext cx="8520600" cy="454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In an election where candidate A receives p votes and candidate B receives q votes with p &gt; q, what is the probability that A will be strictly ahead of B throughout the count?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Bertrand's Ballot Problem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Breakdown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22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 mathematical terms, the question is as follows: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</a:rPr>
              <a:t>For a simple random walk {x</a:t>
            </a:r>
            <a:r>
              <a:rPr b="1" baseline="-25000" lang="en">
                <a:solidFill>
                  <a:schemeClr val="dk2"/>
                </a:solidFill>
              </a:rPr>
              <a:t>n</a:t>
            </a:r>
            <a:r>
              <a:rPr b="1" lang="en">
                <a:solidFill>
                  <a:schemeClr val="dk2"/>
                </a:solidFill>
              </a:rPr>
              <a:t>}</a:t>
            </a:r>
            <a:r>
              <a:rPr b="1" baseline="-25000" lang="en">
                <a:solidFill>
                  <a:schemeClr val="dk2"/>
                </a:solidFill>
              </a:rPr>
              <a:t>0≤n≤T</a:t>
            </a:r>
            <a:r>
              <a:rPr b="1" lang="en">
                <a:solidFill>
                  <a:schemeClr val="dk2"/>
                </a:solidFill>
              </a:rPr>
              <a:t>, what is the probability that x</a:t>
            </a:r>
            <a:r>
              <a:rPr b="1" baseline="-25000" lang="en">
                <a:solidFill>
                  <a:schemeClr val="dk2"/>
                </a:solidFill>
              </a:rPr>
              <a:t>n</a:t>
            </a:r>
            <a:r>
              <a:rPr b="1" lang="en">
                <a:solidFill>
                  <a:schemeClr val="dk2"/>
                </a:solidFill>
              </a:rPr>
              <a:t>≥0 for all n in {0, 1, 2, … T} given x</a:t>
            </a:r>
            <a:r>
              <a:rPr b="1" baseline="-25000" lang="en">
                <a:solidFill>
                  <a:schemeClr val="dk2"/>
                </a:solidFill>
              </a:rPr>
              <a:t>T</a:t>
            </a:r>
            <a:r>
              <a:rPr b="1" lang="en">
                <a:solidFill>
                  <a:schemeClr val="dk2"/>
                </a:solidFill>
              </a:rPr>
              <a:t>=k?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In order to work this problem, we must understand the concept of a reflected path as detailed by the reflection principle.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05750" y="1550250"/>
            <a:ext cx="4045200" cy="20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</a:t>
            </a:r>
            <a:r>
              <a:rPr lang="en">
                <a:solidFill>
                  <a:schemeClr val="dk2"/>
                </a:solidFill>
              </a:rPr>
              <a:t>reflection principle</a:t>
            </a:r>
            <a:r>
              <a:rPr lang="en"/>
              <a:t>?</a:t>
            </a:r>
            <a:endParaRPr/>
          </a:p>
        </p:txBody>
      </p:sp>
      <p:sp>
        <p:nvSpPr>
          <p:cNvPr id="130" name="Google Shape;130;p24"/>
          <p:cNvSpPr txBox="1"/>
          <p:nvPr>
            <p:ph idx="2" type="body"/>
          </p:nvPr>
        </p:nvSpPr>
        <p:spPr>
          <a:xfrm>
            <a:off x="4939500" y="361100"/>
            <a:ext cx="3837000" cy="39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principle states</a:t>
            </a:r>
            <a:r>
              <a:rPr lang="en"/>
              <a:t> if the path of a process reaches some value, say a, at time t, then a “reflected” path after time t has the same distribution as the original path about the value 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dotted line shows an example of a reflected path.</a:t>
            </a:r>
            <a:endParaRPr/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8294" y="3357794"/>
            <a:ext cx="4134624" cy="1562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11700" y="300200"/>
            <a:ext cx="8520600" cy="45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00"/>
                </a:solidFill>
              </a:rPr>
              <a:t>Think of votes for candidate A as steps upward (p) and votes for candidate B as steps downward (q). The total number of votes can be represented by T, and the votes candidate A wins by can be represented by k. Note that since we are interested in the conditional probability of A winning, exact p of an up step or down step does not matter, as shown below: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00"/>
                </a:solidFill>
              </a:rPr>
              <a:t>Note that if </a:t>
            </a:r>
            <a:r>
              <a:rPr lang="en" sz="1300">
                <a:solidFill>
                  <a:srgbClr val="000000"/>
                </a:solidFill>
              </a:rPr>
              <a:t>the path does not end on or below the x-axis, this means that candidate A has won, so we will call this a favorable path. Every path that starts with a vote for candidate B must reach a tie at some point in order for candidate A to win. By the reflection principle, we can reflect every path that begins with candidate A and reaches a tie up to the point of the first tie to get the candidate B paths. In other words, for every path that has a tie, there are two possible paths via the reflection principle. This is shown by: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00"/>
                </a:solidFill>
              </a:rPr>
              <a:t>Then we can conclude: 					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descr="&lt;math xmlns=&quot;http://www.w3.org/1998/Math/MathML&quot;&gt;&lt;mi mathvariant=&quot;normal&quot;&gt;&amp;#x2119;&lt;/mi&gt;&lt;mfenced open=&quot;[&quot; close=&quot;]&quot;&gt;&lt;mrow&gt;&lt;mi&gt;F&lt;/mi&gt;&lt;mo&gt;|&lt;/mo&gt;&lt;mi&gt;G&lt;/mi&gt;&lt;/mrow&gt;&lt;/mfenced&gt;&lt;mo&gt;=&lt;/mo&gt;&lt;mfrac&gt;&lt;mrow&gt;&lt;mi mathvariant=&quot;normal&quot;&gt;&amp;#x2119;&lt;/mi&gt;&lt;mfenced open=&quot;[&quot; close=&quot;]&quot;&gt;&lt;mrow&gt;&lt;mi&gt;F&lt;/mi&gt;&lt;mo&gt;&amp;#x2229;&lt;/mo&gt;&lt;mi&gt;G&lt;/mi&gt;&lt;/mrow&gt;&lt;/mfenced&gt;&lt;/mrow&gt;&lt;mrow&gt;&lt;mi mathvariant=&quot;normal&quot;&gt;&amp;#x2119;&lt;/mi&gt;&lt;mfenced open=&quot;[&quot; close=&quot;]&quot;&gt;&lt;mi&gt;G&lt;/mi&gt;&lt;/mfenced&gt;&lt;/mrow&gt;&lt;/mfrac&gt;&lt;mo&gt;=&lt;/mo&gt;&lt;mfrac&gt;&lt;mrow&gt;&lt;mo&gt;#&lt;/mo&gt;&lt;mfenced&gt;&lt;mrow&gt;&lt;mi&gt;F&lt;/mi&gt;&lt;mo&gt;&amp;#x2229;&lt;/mo&gt;&lt;mi&gt;G&lt;/mi&gt;&lt;/mrow&gt;&lt;/mfenced&gt;&lt;mo&gt;&amp;#xB7;&lt;/mo&gt;&lt;msup&gt;&lt;mi&gt;p&lt;/mi&gt;&lt;mstyle displaystyle=&quot;true&quot;&gt;&lt;mfrac bevelled=&quot;true&quot;&gt;&lt;mfenced&gt;&lt;mrow&gt;&lt;mi&gt;T&lt;/mi&gt;&lt;mo&gt;+&lt;/mo&gt;&lt;mi&gt;k&lt;/mi&gt;&lt;/mrow&gt;&lt;/mfenced&gt;&lt;mn&gt;2&lt;/mn&gt;&lt;/mfrac&gt;&lt;/mstyle&gt;&lt;/msup&gt;&lt;msup&gt;&lt;mi&gt;q&lt;/mi&gt;&lt;mfrac bevelled=&quot;true&quot;&gt;&lt;mfenced&gt;&lt;mrow&gt;&lt;mi&gt;T&lt;/mi&gt;&lt;mo&gt;-&lt;/mo&gt;&lt;mi&gt;k&lt;/mi&gt;&lt;/mrow&gt;&lt;/mfenced&gt;&lt;mn&gt;2&lt;/mn&gt;&lt;/mfrac&gt;&lt;/msup&gt;&lt;/mrow&gt;&lt;mrow&gt;&lt;mo&gt;#&lt;/mo&gt;&lt;mi&gt;G&lt;/mi&gt;&lt;mo&gt;&amp;#xB7;&lt;/mo&gt;&lt;msup&gt;&lt;mi&gt;p&lt;/mi&gt;&lt;mfrac bevelled=&quot;true&quot;&gt;&lt;mfenced&gt;&lt;mrow&gt;&lt;mi&gt;T&lt;/mi&gt;&lt;mo&gt;+&lt;/mo&gt;&lt;mi&gt;k&lt;/mi&gt;&lt;/mrow&gt;&lt;/mfenced&gt;&lt;mn&gt;2&lt;/mn&gt;&lt;/mfrac&gt;&lt;/msup&gt;&lt;msup&gt;&lt;mi&gt;q&lt;/mi&gt;&lt;mfrac bevelled=&quot;true&quot;&gt;&lt;mfenced&gt;&lt;mrow&gt;&lt;mi&gt;T&lt;/mi&gt;&lt;mo&gt;-&lt;/mo&gt;&lt;mi&gt;k&lt;/mi&gt;&lt;/mrow&gt;&lt;/mfenced&gt;&lt;mn&gt;2&lt;/mn&gt;&lt;/mfrac&gt;&lt;/msup&gt;&lt;/mrow&gt;&lt;/mfrac&gt;&lt;mo&gt;=&lt;/mo&gt;&lt;mfrac&gt;&lt;mrow&gt;&lt;mo&gt;#&lt;/mo&gt;&lt;mfenced&gt;&lt;mrow&gt;&lt;mi&gt;F&lt;/mi&gt;&lt;mo&gt;&amp;#x2229;&lt;/mo&gt;&lt;mi&gt;G&lt;/mi&gt;&lt;/mrow&gt;&lt;/mfenced&gt;&lt;/mrow&gt;&lt;mrow&gt;&lt;mo&gt;#&lt;/mo&gt;&lt;mi&gt;G&lt;/mi&gt;&lt;/mrow&gt;&lt;/mfrac&gt;&lt;/math&gt;" id="137" name="Google Shape;137;p25" title="straight double-struck capital p open square brackets F vertical line G close square brackets equals fraction numerator straight double-struck capital p open square brackets F intersection G close square brackets over denominator straight double-struck capital p open square brackets G close square brackets end fraction equals fraction numerator # open parentheses F intersection G close parentheses times p to the power of begin display style bevelled fraction numerator open parentheses T plus k close parentheses over denominator 2 end fraction end style end exponent q to the power of bevelled fraction numerator open parentheses T minus k close parentheses over denominator 2 end fraction end exponent over denominator # G times p to the power of bevelled fraction numerator open parentheses T plus k close parentheses over denominator 2 end fraction end exponent q to the power of bevelled fraction numerator open parentheses T minus k close parentheses over denominator 2 end fraction end exponent end fraction equals fraction numerator # open parentheses F intersection G close parentheses over denominator # G end frac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050" y="1390750"/>
            <a:ext cx="4943849" cy="557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fenced&gt;&lt;mtable&gt;&lt;mtr&gt;&lt;mtd&gt;&lt;mi&gt;T&lt;/mi&gt;&lt;/mtd&gt;&lt;/mtr&gt;&lt;mtr&gt;&lt;mtd&gt;&lt;mo&gt;(&lt;/mo&gt;&lt;mi&gt;T&lt;/mi&gt;&lt;mo&gt;+&lt;/mo&gt;&lt;mi&gt;k&lt;/mi&gt;&lt;mo&gt;)&lt;/mo&gt;&lt;mo&gt;/&lt;/mo&gt;&lt;mn&gt;2&lt;/mn&gt;&lt;mo&gt;+&lt;/mo&gt;&lt;mn&gt;1&lt;/mn&gt;&lt;mo&gt;&amp;#xA0;&lt;/mo&gt;&lt;/mtd&gt;&lt;/mtr&gt;&lt;/mtable&gt;&lt;/mfenced&gt;&lt;/math&gt;" id="138" name="Google Shape;138;p25" title="open parentheses table row T row cell left parenthesis T plus k right parenthesis divided by 2 plus 1 space end cell end table close parenthese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050" y="3325200"/>
            <a:ext cx="115252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i mathvariant=&quot;normal&quot;&gt;&amp;#x2119;&lt;/mi&gt;&lt;mfenced open=&quot;[&quot; close=&quot;]&quot;&gt;&lt;mrow&gt;&lt;mi&gt;F&lt;/mi&gt;&lt;mo&gt;|&lt;/mo&gt;&lt;mi&gt;G&lt;/mi&gt;&lt;/mrow&gt;&lt;/mfenced&gt;&lt;mo&gt;=&lt;/mo&gt;&lt;mfrac&gt;&lt;mrow&gt;&lt;mfenced&gt;&lt;mtable&gt;&lt;mtr&gt;&lt;mtd&gt;&lt;mi&gt;T&lt;/mi&gt;&lt;/mtd&gt;&lt;/mtr&gt;&lt;mtr&gt;&lt;mtd&gt;&lt;msub&gt;&lt;mi&gt;n&lt;/mi&gt;&lt;mn&gt;1&lt;/mn&gt;&lt;/msub&gt;&lt;/mtd&gt;&lt;/mtr&gt;&lt;/mtable&gt;&lt;/mfenced&gt;&lt;mo&gt;-&lt;/mo&gt;&lt;mfenced&gt;&lt;mtable&gt;&lt;mtr&gt;&lt;mtd&gt;&lt;mi&gt;T&lt;/mi&gt;&lt;/mtd&gt;&lt;/mtr&gt;&lt;mtr&gt;&lt;mtd&gt;&lt;msub&gt;&lt;mi&gt;n&lt;/mi&gt;&lt;mn&gt;1&lt;/mn&gt;&lt;/msub&gt;&lt;mo&gt;+&lt;/mo&gt;&lt;mn&gt;1&lt;/mn&gt;&lt;/mtd&gt;&lt;/mtr&gt;&lt;/mtable&gt;&lt;/mfenced&gt;&lt;/mrow&gt;&lt;mfenced&gt;&lt;mtable&gt;&lt;mtr&gt;&lt;mtd&gt;&lt;mi&gt;T&lt;/mi&gt;&lt;/mtd&gt;&lt;/mtr&gt;&lt;mtr&gt;&lt;mtd&gt;&lt;msub&gt;&lt;mi&gt;n&lt;/mi&gt;&lt;mn&gt;1&lt;/mn&gt;&lt;/msub&gt;&lt;/mtd&gt;&lt;/mtr&gt;&lt;/mtable&gt;&lt;/mfenced&gt;&lt;/mfrac&gt;&lt;mo&gt;=&lt;/mo&gt;&lt;mfrac&gt;&lt;mrow&gt;&lt;mi&gt;k&lt;/mi&gt;&lt;mo&gt;+&lt;/mo&gt;&lt;mn&gt;1&lt;/mn&gt;&lt;/mrow&gt;&lt;mrow&gt;&lt;msub&gt;&lt;mi&gt;n&lt;/mi&gt;&lt;mn&gt;1&lt;/mn&gt;&lt;/msub&gt;&lt;mo&gt;+&lt;/mo&gt;&lt;mn&gt;1&lt;/mn&gt;&lt;/mrow&gt;&lt;/mfrac&gt;&lt;mo&gt;&amp;#xA0;&lt;/mo&gt;&lt;mi&gt;w&lt;/mi&gt;&lt;mi&gt;h&lt;/mi&gt;&lt;mi&gt;e&lt;/mi&gt;&lt;mi&gt;r&lt;/mi&gt;&lt;mi&gt;e&lt;/mi&gt;&lt;mo&gt;&amp;#xA0;&lt;/mo&gt;&lt;msub&gt;&lt;mi&gt;n&lt;/mi&gt;&lt;mn&gt;1&lt;/mn&gt;&lt;/msub&gt;&lt;mo&gt;=&lt;/mo&gt;&lt;mfrac&gt;&lt;mrow&gt;&lt;mi&gt;T&lt;/mi&gt;&lt;mo&gt;+&lt;/mo&gt;&lt;mi&gt;k&lt;/mi&gt;&lt;/mrow&gt;&lt;mn&gt;2&lt;/mn&gt;&lt;/mfrac&gt;&lt;/math&gt;" id="139" name="Google Shape;139;p25" title="straight double-struck capital p open square brackets F vertical line G close square brackets equals fraction numerator open parentheses table row T row cell n subscript 1 end cell end table close parentheses minus open parentheses table row T row cell n subscript 1 plus 1 end cell end table close parentheses over denominator open parentheses table row T row cell n subscript 1 end cell end table close parentheses end fraction equals fraction numerator k plus 1 over denominator n subscript 1 plus 1 end fraction space w h e r e space n subscript 1 equals fraction numerator T plus k over denominator 2 end fractio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69050" y="3853475"/>
            <a:ext cx="3543300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510450" y="484250"/>
            <a:ext cx="8123100" cy="43584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TAKEAWAYS</a:t>
            </a:r>
            <a:endParaRPr b="1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Random walk represents a pattern of discrete steps in a certain dimension that occur with probability </a:t>
            </a:r>
            <a:r>
              <a:rPr i="1" lang="en" sz="1800"/>
              <a:t>p</a:t>
            </a:r>
            <a:r>
              <a:rPr lang="en" sz="1800"/>
              <a:t>. The steps are independent of previous steps.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 probability of returning to the origin in a 2D space (coordinate plane) is 1, but there not a definite 1 probability of returning to the origin in a 3D space.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 reflection principle, associated with random walk and Brownian motion, describes properties of random walk paths that are reflected over the x-axis.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490250" y="526350"/>
            <a:ext cx="8282700" cy="40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This semester, my mentor and I explored Steven Shreve’s textbook, </a:t>
            </a:r>
            <a:r>
              <a:rPr i="1" lang="en" sz="2400"/>
              <a:t>Stochastic Calculus for Finance I: The Binomial Asset Pricing Model</a:t>
            </a:r>
            <a:r>
              <a:rPr lang="en" sz="2400"/>
              <a:t>. Shreve’s work discusses properties of the binomial asset pricing model, including martingales, Markov processes, and random walk.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Specifically, this presentation will focus on properties in the </a:t>
            </a:r>
            <a:r>
              <a:rPr b="1" lang="en" sz="2400"/>
              <a:t>Random Walk</a:t>
            </a:r>
            <a:r>
              <a:rPr lang="en" sz="2400"/>
              <a:t> section.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05750" y="1664550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 is </a:t>
            </a:r>
            <a:r>
              <a:rPr lang="en">
                <a:solidFill>
                  <a:schemeClr val="dk2"/>
                </a:solidFill>
              </a:rPr>
              <a:t>random walk</a:t>
            </a:r>
            <a:r>
              <a:rPr lang="en"/>
              <a:t>?</a:t>
            </a:r>
            <a:endParaRPr/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4939500" y="571800"/>
            <a:ext cx="38370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walk is a stochastic (random) process of discrete steps on a fixed length. The steps do not depend on previous steps.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/>
              <a:t>Symmetric</a:t>
            </a:r>
            <a:r>
              <a:rPr lang="en"/>
              <a:t> random walk is when the direction of each step (up or down, left or right) is equally likely, meaning p=½. In </a:t>
            </a:r>
            <a:r>
              <a:rPr lang="en" u="sng"/>
              <a:t>asymmetric</a:t>
            </a:r>
            <a:r>
              <a:rPr lang="en"/>
              <a:t> random walk p≠½. However, both types of random walk have the same set of possible paths.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05750" y="171027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Why</a:t>
            </a:r>
            <a:r>
              <a:rPr lang="en"/>
              <a:t> is this important?</a:t>
            </a:r>
            <a:endParaRPr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939500" y="571800"/>
            <a:ext cx="3837000" cy="36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walk can be applied to the prices of securities in the stock market, the movement of microorganisms and cells in biology, and more.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order to understand the theory behind random walk, let us take a look at two examples.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63575"/>
            <a:ext cx="8520600" cy="454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“A drunk man will find his way home, but a drunk bird may get lost forever.” 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– Shizuo Kakutani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Breakdown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22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According to the theory of </a:t>
            </a:r>
            <a:r>
              <a:rPr lang="en">
                <a:solidFill>
                  <a:srgbClr val="000000"/>
                </a:solidFill>
              </a:rPr>
              <a:t>random</a:t>
            </a:r>
            <a:r>
              <a:rPr lang="en">
                <a:solidFill>
                  <a:srgbClr val="000000"/>
                </a:solidFill>
              </a:rPr>
              <a:t> walk, for 1- and 2-</a:t>
            </a:r>
            <a:r>
              <a:rPr lang="en">
                <a:solidFill>
                  <a:srgbClr val="000000"/>
                </a:solidFill>
              </a:rPr>
              <a:t>dimensional spaces, you will return to your starting point with a probability of 1. However, in a</a:t>
            </a:r>
            <a:r>
              <a:rPr lang="en">
                <a:solidFill>
                  <a:srgbClr val="000000"/>
                </a:solidFill>
              </a:rPr>
              <a:t> 3-dimensional space, there is a positive probability that you will never return to your starting point.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 will consider the 2D and 3D space individually and show how this holds.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160100" y="445025"/>
            <a:ext cx="882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First, n</a:t>
            </a:r>
            <a:r>
              <a:rPr lang="en" sz="2000"/>
              <a:t>ote the visual differences in </a:t>
            </a:r>
            <a:r>
              <a:rPr b="1" lang="en" sz="2000">
                <a:solidFill>
                  <a:schemeClr val="dk2"/>
                </a:solidFill>
              </a:rPr>
              <a:t>2D (left)</a:t>
            </a:r>
            <a:r>
              <a:rPr lang="en" sz="2000"/>
              <a:t> and </a:t>
            </a:r>
            <a:r>
              <a:rPr b="1" lang="en" sz="2000">
                <a:solidFill>
                  <a:schemeClr val="dk2"/>
                </a:solidFill>
              </a:rPr>
              <a:t>3D (right)</a:t>
            </a:r>
            <a:r>
              <a:rPr lang="en" sz="2000"/>
              <a:t> random walk.</a:t>
            </a:r>
            <a:endParaRPr sz="2000"/>
          </a:p>
        </p:txBody>
      </p:sp>
      <p:grpSp>
        <p:nvGrpSpPr>
          <p:cNvPr id="94" name="Google Shape;94;p19"/>
          <p:cNvGrpSpPr/>
          <p:nvPr/>
        </p:nvGrpSpPr>
        <p:grpSpPr>
          <a:xfrm>
            <a:off x="974550" y="1159074"/>
            <a:ext cx="7351629" cy="3492375"/>
            <a:chOff x="974550" y="1159074"/>
            <a:chExt cx="7351629" cy="3492375"/>
          </a:xfrm>
        </p:grpSpPr>
        <p:pic>
          <p:nvPicPr>
            <p:cNvPr id="95" name="Google Shape;95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74550" y="1357850"/>
              <a:ext cx="3134225" cy="3293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0250" y="1159074"/>
              <a:ext cx="3205929" cy="34923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300200"/>
            <a:ext cx="8520600" cy="45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000000"/>
                </a:solidFill>
              </a:rPr>
              <a:t>TWO DIMENSIONAL SPACE</a:t>
            </a:r>
            <a:endParaRPr sz="14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Now let us consider the 2D space. Suppose by contradiction that the probability of never returning is greater than 0 (p&gt;0). Then the expected number of visits to the origin is 1/p.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Let </a:t>
            </a:r>
            <a:r>
              <a:rPr i="1" lang="en" sz="1400">
                <a:solidFill>
                  <a:srgbClr val="000000"/>
                </a:solidFill>
              </a:rPr>
              <a:t>A</a:t>
            </a:r>
            <a:r>
              <a:rPr baseline="-25000" i="1" lang="en" sz="1400">
                <a:solidFill>
                  <a:srgbClr val="000000"/>
                </a:solidFill>
              </a:rPr>
              <a:t>t</a:t>
            </a:r>
            <a:r>
              <a:rPr lang="en" sz="1400">
                <a:solidFill>
                  <a:srgbClr val="000000"/>
                </a:solidFill>
              </a:rPr>
              <a:t>= event we are at the origin at time </a:t>
            </a:r>
            <a:r>
              <a:rPr i="1" lang="en" sz="1400">
                <a:solidFill>
                  <a:srgbClr val="000000"/>
                </a:solidFill>
              </a:rPr>
              <a:t>2t</a:t>
            </a:r>
            <a:r>
              <a:rPr lang="en" sz="1400">
                <a:solidFill>
                  <a:srgbClr val="000000"/>
                </a:solidFill>
              </a:rPr>
              <a:t> when </a:t>
            </a:r>
            <a:r>
              <a:rPr i="1" lang="en" sz="1400">
                <a:solidFill>
                  <a:srgbClr val="000000"/>
                </a:solidFill>
              </a:rPr>
              <a:t>X</a:t>
            </a:r>
            <a:r>
              <a:rPr baseline="-25000" i="1" lang="en" sz="1400">
                <a:solidFill>
                  <a:srgbClr val="000000"/>
                </a:solidFill>
              </a:rPr>
              <a:t>t</a:t>
            </a:r>
            <a:r>
              <a:rPr lang="en" sz="1400">
                <a:solidFill>
                  <a:srgbClr val="000000"/>
                </a:solidFill>
              </a:rPr>
              <a:t> is a r.v. Then the expected number of visits to the origin can be shown by: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Note that: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so the probability of never returning cannot be positive (p&gt;0). Therefore 					   for returning to the origin.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descr="&lt;math xmlns=&quot;http://www.w3.org/1998/Math/MathML&quot;&gt;&lt;mi&gt;P&lt;/mi&gt;&lt;mfenced&gt;&lt;msub&gt;&lt;mi&gt;A&lt;/mi&gt;&lt;mi&gt;t&lt;/mi&gt;&lt;/msub&gt;&lt;/mfenced&gt;&lt;mo&gt;=&lt;/mo&gt;&lt;mi mathvariant=&quot;double-struck&quot;&gt;E&lt;/mi&gt;&lt;mfenced&gt;&lt;msub&gt;&lt;mi&gt;X&lt;/mi&gt;&lt;mi&gt;t&lt;/mi&gt;&lt;/msub&gt;&lt;/mfenced&gt;&lt;mspace linebreak=&quot;newline&quot;/&gt;&lt;mi&gt;P&lt;/mi&gt;&lt;mfenced&gt;&lt;msub&gt;&lt;mi&gt;A&lt;/mi&gt;&lt;mi&gt;t&lt;/mi&gt;&lt;/msub&gt;&lt;/mfenced&gt;&lt;mo&gt;=&lt;/mo&gt;&lt;mi&gt;&amp;#x3B8;&lt;/mi&gt;&lt;mfenced&gt;&lt;mrow&gt;&lt;mfrac&gt;&lt;mn&gt;1&lt;/mn&gt;&lt;msqrt&gt;&lt;mi&gt;t&lt;/mi&gt;&lt;/msqrt&gt;&lt;/mfrac&gt;&lt;mo&gt;&amp;#xB7;&lt;/mo&gt;&lt;mfrac&gt;&lt;mn&gt;1&lt;/mn&gt;&lt;msqrt&gt;&lt;mi&gt;t&lt;/mi&gt;&lt;/msqrt&gt;&lt;/mfrac&gt;&lt;/mrow&gt;&lt;/mfenced&gt;&lt;mo&gt;=&lt;/mo&gt;&lt;mi&gt;&amp;#x3B8;&lt;/mi&gt;&lt;mfenced&gt;&lt;mfrac&gt;&lt;mn&gt;1&lt;/mn&gt;&lt;mi&gt;t&lt;/mi&gt;&lt;/mfrac&gt;&lt;/mfenced&gt;&lt;mspace linebreak=&quot;newline&quot;/&gt;&lt;mi&gt;P&lt;/mi&gt;&lt;mfenced&gt;&lt;msub&gt;&lt;mi&gt;A&lt;/mi&gt;&lt;mi&gt;t&lt;/mi&gt;&lt;/msub&gt;&lt;/mfenced&gt;&lt;mo&gt;=&lt;/mo&gt;&lt;mi&gt;&amp;#x3B8;&lt;/mi&gt;&lt;mfenced&gt;&lt;mrow&gt;&lt;mfrac&gt;&lt;mn&gt;1&lt;/mn&gt;&lt;mn&gt;1&lt;/mn&gt;&lt;/mfrac&gt;&lt;mo&gt;+&lt;/mo&gt;&lt;mfrac&gt;&lt;mn&gt;1&lt;/mn&gt;&lt;mn&gt;2&lt;/mn&gt;&lt;/mfrac&gt;&lt;mo&gt;+&lt;/mo&gt;&lt;mfrac&gt;&lt;mn&gt;1&lt;/mn&gt;&lt;mn&gt;3&lt;/mn&gt;&lt;/mfrac&gt;&lt;mo&gt;+&lt;/mo&gt;&lt;mo&gt;.&lt;/mo&gt;&lt;mo&gt;.&lt;/mo&gt;&lt;mo&gt;.&lt;/mo&gt;&lt;mo&gt;+&lt;/mo&gt;&lt;mfrac&gt;&lt;mn&gt;1&lt;/mn&gt;&lt;mi&gt;n&lt;/mi&gt;&lt;/mfrac&gt;&lt;/mrow&gt;&lt;/mfenced&gt;&lt;mspace linebreak=&quot;newline&quot;/&gt;&lt;mi&gt;P&lt;/mi&gt;&lt;mfenced&gt;&lt;msub&gt;&lt;mi&gt;A&lt;/mi&gt;&lt;mi&gt;t&lt;/mi&gt;&lt;/msub&gt;&lt;/mfenced&gt;&lt;mo&gt;=&lt;/mo&gt;&lt;mi&gt;&amp;#x3B8;&lt;/mi&gt;&lt;mfenced&gt;&lt;mrow&gt;&lt;mi&gt;log&lt;/mi&gt;&lt;mfenced&gt;&lt;mi&gt;n&lt;/mi&gt;&lt;/mfenced&gt;&lt;/mrow&gt;&lt;/mfenced&gt;&lt;/math&gt;" id="102" name="Google Shape;102;p20" title="P open parentheses A subscript t close parentheses equals double-struck E open parentheses X subscript t close parentheses&#10;P open parentheses A subscript t close parentheses equals theta open parentheses fraction numerator 1 over denominator square root of t end fraction times fraction numerator 1 over denominator square root of t end fraction close parentheses equals theta open parentheses 1 over t close parentheses&#10;P open parentheses A subscript t close parentheses equals theta open parentheses 1 over 1 plus 1 half plus 1 third plus... plus 1 over n close parentheses&#10;P open parentheses A subscript t close parentheses equals theta open parentheses log open parentheses n close parentheses close parenthes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700" y="1984188"/>
            <a:ext cx="2296475" cy="152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under&gt;&lt;mi&gt;lim&lt;/mi&gt;&lt;mrow&gt;&lt;mi&gt;n&lt;/mi&gt;&lt;mo&gt;&amp;#x2192;&lt;/mo&gt;&lt;mo&gt;&amp;#x221E;&lt;/mo&gt;&lt;/mrow&gt;&lt;/munder&gt;&lt;mi&gt;log&lt;/mi&gt;&lt;mo&gt;&amp;#xA0;&lt;/mo&gt;&lt;mi&gt;n&lt;/mi&gt;&lt;mo&gt;&amp;#xA0;&lt;/mo&gt;&lt;mo&gt;&amp;#xA0;&lt;/mo&gt;&lt;mo&gt;=&lt;/mo&gt;&lt;mo&gt;&amp;#x221E;&lt;/mo&gt;&lt;/math&gt;" id="103" name="Google Shape;103;p20" title="limit as n rightwards arrow infinity of log space n space space equals infinity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700" y="3947200"/>
            <a:ext cx="1107500" cy="27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i mathvariant=&quot;normal&quot;&gt;&amp;#x2119;&lt;/mi&gt;&lt;mfenced&gt;&lt;mrow&gt;&lt;msub&gt;&lt;mi&gt;&amp;#x3C4;&lt;/mi&gt;&lt;mi&gt;m&lt;/mi&gt;&lt;/msub&gt;&lt;mo&gt;&amp;lt;&lt;/mo&gt;&lt;mo&gt;&amp;#x221E;&lt;/mo&gt;&lt;/mrow&gt;&lt;/mfenced&gt;&lt;mo&gt;=&lt;/mo&gt;&lt;mn&gt;1&lt;/mn&gt;&lt;mo&gt;&amp;#xA0;&lt;/mo&gt;&lt;mfenced&gt;&lt;mrow&gt;&lt;mi&gt;w&lt;/mi&gt;&lt;mi&gt;h&lt;/mi&gt;&lt;mi&gt;e&lt;/mi&gt;&lt;mi&gt;n&lt;/mi&gt;&lt;mo&gt;&amp;#xA0;&lt;/mo&gt;&lt;msub&gt;&lt;mi&gt;&amp;#x3C4;&lt;/mi&gt;&lt;mi&gt;m&lt;/mi&gt;&lt;/msub&gt;&lt;mo&gt;=&lt;/mo&gt;&lt;msub&gt;&lt;mi&gt;A&lt;/mi&gt;&lt;mi&gt;t&lt;/mi&gt;&lt;/msub&gt;&lt;/mrow&gt;&lt;/mfenced&gt;&lt;/math&gt;" id="104" name="Google Shape;104;p20" title="straight double-struck capital p open parentheses tau subscript m less than infinity close parentheses equals 1 space open parentheses w h e n space tau subscript m equals A subscript t close parenthese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01200" y="4326050"/>
            <a:ext cx="2296475" cy="244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300200"/>
            <a:ext cx="8520600" cy="45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000000"/>
                </a:solidFill>
              </a:rPr>
              <a:t>THREE </a:t>
            </a:r>
            <a:r>
              <a:rPr lang="en" sz="1400" u="sng">
                <a:solidFill>
                  <a:srgbClr val="000000"/>
                </a:solidFill>
              </a:rPr>
              <a:t>DIMENSIONAL SPACE</a:t>
            </a:r>
            <a:endParaRPr sz="14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Now let us consider the 3D space. Similarly: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Note that in this case: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Is finite. This means: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for never returning. Therefore                                                    for returning to the origin.</a:t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descr="&lt;math xmlns=&quot;http://www.w3.org/1998/Math/MathML&quot;&gt;&lt;mi&gt;P&lt;/mi&gt;&lt;mfenced&gt;&lt;msub&gt;&lt;mi&gt;A&lt;/mi&gt;&lt;mi&gt;t&lt;/mi&gt;&lt;/msub&gt;&lt;/mfenced&gt;&lt;mo&gt;=&lt;/mo&gt;&lt;mi mathvariant=&quot;double-struck&quot;&gt;E&lt;/mi&gt;&lt;mfenced&gt;&lt;msub&gt;&lt;mi&gt;X&lt;/mi&gt;&lt;mi&gt;t&lt;/mi&gt;&lt;/msub&gt;&lt;/mfenced&gt;&lt;mspace linebreak=&quot;newline&quot;/&gt;&lt;mi&gt;P&lt;/mi&gt;&lt;mfenced&gt;&lt;msub&gt;&lt;mi&gt;A&lt;/mi&gt;&lt;mi&gt;t&lt;/mi&gt;&lt;/msub&gt;&lt;/mfenced&gt;&lt;mo&gt;=&lt;/mo&gt;&lt;mi&gt;&amp;#x3B8;&lt;/mi&gt;&lt;mfenced&gt;&lt;mfrac&gt;&lt;mn&gt;1&lt;/mn&gt;&lt;msup&gt;&lt;mi&gt;t&lt;/mi&gt;&lt;mstyle displaystyle=&quot;true&quot;&gt;&lt;mfrac&gt;&lt;mn&gt;3&lt;/mn&gt;&lt;mn&gt;2&lt;/mn&gt;&lt;/mfrac&gt;&lt;/mstyle&gt;&lt;/msup&gt;&lt;/mfrac&gt;&lt;/mfenced&gt;&lt;mspace linebreak=&quot;newline&quot;/&gt;&lt;mi&gt;P&lt;/mi&gt;&lt;mfenced&gt;&lt;msub&gt;&lt;mi&gt;A&lt;/mi&gt;&lt;mi&gt;t&lt;/mi&gt;&lt;/msub&gt;&lt;/mfenced&gt;&lt;mo&gt;=&lt;/mo&gt;&lt;mi&gt;&amp;#x3B8;&lt;/mi&gt;&lt;mfenced&gt;&lt;mrow&gt;&lt;mfrac&gt;&lt;mn&gt;1&lt;/mn&gt;&lt;msup&gt;&lt;mn&gt;1&lt;/mn&gt;&lt;mfrac&gt;&lt;mn&gt;3&lt;/mn&gt;&lt;mn&gt;2&lt;/mn&gt;&lt;/mfrac&gt;&lt;/msup&gt;&lt;/mfrac&gt;&lt;mo&gt;+&lt;/mo&gt;&lt;mfrac&gt;&lt;mn&gt;1&lt;/mn&gt;&lt;msup&gt;&lt;mn&gt;2&lt;/mn&gt;&lt;mfrac&gt;&lt;mn&gt;3&lt;/mn&gt;&lt;mn&gt;2&lt;/mn&gt;&lt;/mfrac&gt;&lt;/msup&gt;&lt;/mfrac&gt;&lt;mo&gt;+&lt;/mo&gt;&lt;mfrac&gt;&lt;mn&gt;1&lt;/mn&gt;&lt;msup&gt;&lt;mn&gt;3&lt;/mn&gt;&lt;mfrac&gt;&lt;mn&gt;3&lt;/mn&gt;&lt;mn&gt;2&lt;/mn&gt;&lt;/mfrac&gt;&lt;/msup&gt;&lt;/mfrac&gt;&lt;mo&gt;+&lt;/mo&gt;&lt;mo&gt;.&lt;/mo&gt;&lt;mo&gt;.&lt;/mo&gt;&lt;mo&gt;.&lt;/mo&gt;&lt;mo&gt;+&lt;/mo&gt;&lt;mfrac&gt;&lt;mn&gt;1&lt;/mn&gt;&lt;msup&gt;&lt;mi&gt;n&lt;/mi&gt;&lt;mfrac&gt;&lt;mn&gt;3&lt;/mn&gt;&lt;mn&gt;2&lt;/mn&gt;&lt;/mfrac&gt;&lt;/msup&gt;&lt;/mfrac&gt;&lt;/mrow&gt;&lt;/mfenced&gt;&lt;/math&gt;" id="110" name="Google Shape;110;p21" title="P open parentheses A subscript t close parentheses equals double-struck E open parentheses X subscript t close parentheses&#10;P open parentheses A subscript t close parentheses equals theta open parentheses 1 over t to the power of begin display style 3 over 2 end style end exponent close parentheses&#10;P open parentheses A subscript t close parentheses equals theta open parentheses 1 over 1 to the power of 3 over 2 end exponent plus 1 over 2 to the power of 3 over 2 end exponent plus 1 over 3 to the power of 3 over 2 end exponent plus... plus 1 over n to the power of 3 over 2 end exponent close parenthes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375" y="1118950"/>
            <a:ext cx="2676525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underover&gt;&lt;mo&gt;&amp;#x2211;&lt;/mo&gt;&lt;mrow&gt;&lt;mi&gt;t&lt;/mi&gt;&lt;mo&gt;=&lt;/mo&gt;&lt;mn&gt;1&lt;/mn&gt;&lt;/mrow&gt;&lt;mo&gt;&amp;#x221E;&lt;/mo&gt;&lt;/munderover&gt;&lt;mfrac&gt;&lt;mn&gt;1&lt;/mn&gt;&lt;msup&gt;&lt;mi&gt;t&lt;/mi&gt;&lt;mstyle displaystyle=&quot;true&quot;&gt;&lt;mfrac bevelled=&quot;true&quot;&gt;&lt;mn&gt;3&lt;/mn&gt;&lt;mn&gt;2&lt;/mn&gt;&lt;/mfrac&gt;&lt;/mstyle&gt;&lt;/msup&gt;&lt;/mfrac&gt;&lt;/math&gt;" id="111" name="Google Shape;111;p21" title="sum from t equals 1 to infinity of 1 over t to the power of begin display style bevelled 3 over 2 end style end exponen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375" y="3096425"/>
            <a:ext cx="571500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under&gt;&lt;mi&gt;lim&lt;/mi&gt;&lt;mrow&gt;&lt;mi&gt;n&lt;/mi&gt;&lt;mo&gt;&amp;#x2192;&lt;/mo&gt;&lt;mo&gt;&amp;#x221E;&lt;/mo&gt;&lt;/mrow&gt;&lt;/munder&gt;&lt;mi mathvariant=&quot;double-struck&quot;&gt;E&lt;/mi&gt;&lt;mfenced&gt;&lt;msub&gt;&lt;mi&gt;X&lt;/mi&gt;&lt;mi&gt;t&lt;/mi&gt;&lt;/msub&gt;&lt;/mfenced&gt;&lt;mo&gt;&amp;lt;&lt;/mo&gt;&lt;mi&gt;M&lt;/mi&gt;&lt;mo&gt;&amp;#xA0;&lt;/mo&gt;&lt;mi&gt;f&lt;/mi&gt;&lt;mi&gt;o&lt;/mi&gt;&lt;mi&gt;r&lt;/mi&gt;&lt;mo&gt;&amp;#xA0;&lt;/mo&gt;&lt;mi&gt;s&lt;/mi&gt;&lt;mi&gt;o&lt;/mi&gt;&lt;mi&gt;m&lt;/mi&gt;&lt;mi&gt;e&lt;/mi&gt;&lt;mo&gt;&amp;#xA0;&lt;/mo&gt;&lt;mi&gt;M&lt;/mi&gt;&lt;mo&gt;&amp;#x2208;&lt;/mo&gt;&lt;mi mathvariant=&quot;normal&quot;&gt;&amp;#x211D;&lt;/mi&gt;&lt;/math&gt;" id="112" name="Google Shape;112;p21" title="limit as n rightwards arrow infinity of double-struck E open parentheses X subscript t close parentheses less than M space f o r space s o m e space M element of straight real number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4">
            <a:off x="679375" y="3978530"/>
            <a:ext cx="2553775" cy="3191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&lt;math xmlns=&quot;http://www.w3.org/1998/Math/MathML&quot;&gt;&lt;mi mathvariant=&quot;normal&quot;&gt;&amp;#x2119;&lt;/mi&gt;&lt;mfenced&gt;&lt;mrow&gt;&lt;msub&gt;&lt;mi&gt;&amp;#x3C4;&lt;/mi&gt;&lt;mi&gt;m&lt;/mi&gt;&lt;/msub&gt;&lt;mo&gt;&amp;lt;&lt;/mo&gt;&lt;mo&gt;&amp;#x221E;&lt;/mo&gt;&lt;/mrow&gt;&lt;/mfenced&gt;&lt;mo&gt;=&lt;/mo&gt;&lt;mn&gt;0&lt;/mn&gt;&lt;mo&gt;&amp;#xA0;&lt;/mo&gt;&lt;mfenced&gt;&lt;mrow&gt;&lt;mi&gt;w&lt;/mi&gt;&lt;mi&gt;h&lt;/mi&gt;&lt;mi&gt;e&lt;/mi&gt;&lt;mi&gt;n&lt;/mi&gt;&lt;mo&gt;&amp;#xA0;&lt;/mo&gt;&lt;msub&gt;&lt;mi&gt;&amp;#x3C4;&lt;/mi&gt;&lt;mi&gt;m&lt;/mi&gt;&lt;/msub&gt;&lt;mo&gt;=&lt;/mo&gt;&lt;msub&gt;&lt;mi&gt;A&lt;/mi&gt;&lt;mi&gt;t&lt;/mi&gt;&lt;/msub&gt;&lt;/mrow&gt;&lt;/mfenced&gt;&lt;/math&gt;" id="113" name="Google Shape;113;p21" title="straight double-struck capital p open parentheses tau subscript m less than infinity close parentheses equals 0 space open parentheses w h e n space tau subscript m equals A subscript t close parentheses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49750" y="4373625"/>
            <a:ext cx="2314600" cy="24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